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sldIdLst>
    <p:sldId id="344" r:id="rId2"/>
    <p:sldId id="309" r:id="rId3"/>
    <p:sldId id="263" r:id="rId4"/>
    <p:sldId id="347" r:id="rId5"/>
    <p:sldId id="345" r:id="rId6"/>
    <p:sldId id="346" r:id="rId7"/>
    <p:sldId id="348" r:id="rId8"/>
    <p:sldId id="349" r:id="rId9"/>
    <p:sldId id="350" r:id="rId10"/>
    <p:sldId id="351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2385"/>
  </p:normalViewPr>
  <p:slideViewPr>
    <p:cSldViewPr snapToGrid="0" snapToObjects="1">
      <p:cViewPr varScale="1">
        <p:scale>
          <a:sx n="120" d="100"/>
          <a:sy n="120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1/31/19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=""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=""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=""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=""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543" y="1844825"/>
            <a:ext cx="10744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Scenario </a:t>
            </a:r>
            <a:r>
              <a:rPr lang="en-US" dirty="0" smtClean="0"/>
              <a:t>Work 8: </a:t>
            </a:r>
            <a:r>
              <a:rPr lang="en-US" dirty="0"/>
              <a:t>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8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10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Group work:</a:t>
            </a:r>
          </a:p>
          <a:p>
            <a:r>
              <a:rPr lang="en-US" dirty="0" smtClean="0"/>
              <a:t>A national TV station has requested an interview with the head of the Shelter Cluster, about the proposed private development of the settlement</a:t>
            </a:r>
          </a:p>
          <a:p>
            <a:r>
              <a:rPr lang="en-US" dirty="0" smtClean="0"/>
              <a:t>What should be the Shelter Cluster’s public policy on this issue </a:t>
            </a:r>
            <a:r>
              <a:rPr lang="mr-IN" dirty="0" smtClean="0"/>
              <a:t>–</a:t>
            </a:r>
            <a:r>
              <a:rPr lang="en-US" dirty="0" smtClean="0"/>
              <a:t> especially as it might be seen as an expression of a general national policy on all attempts </a:t>
            </a:r>
            <a:r>
              <a:rPr lang="en-US" smtClean="0"/>
              <a:t>to develop permanent settlements?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9185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200" dirty="0"/>
              <a:t>Scenario Work 8: Transition to Recovery for the displaced and relocating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Learning Objectives </a:t>
            </a:r>
            <a:r>
              <a:rPr lang="mr-IN" dirty="0" smtClean="0"/>
              <a:t>–</a:t>
            </a:r>
            <a:r>
              <a:rPr lang="en-US" dirty="0" smtClean="0"/>
              <a:t> Participants will be able to:</a:t>
            </a:r>
          </a:p>
          <a:p>
            <a:pPr marL="0" indent="0">
              <a:buNone/>
            </a:pPr>
            <a:r>
              <a:rPr lang="en-US" dirty="0"/>
              <a:t>• State how to re-calibrate the combination of CVA and other technical approaches for protracted crises</a:t>
            </a:r>
          </a:p>
          <a:p>
            <a:pPr marL="0" indent="0">
              <a:buNone/>
            </a:pPr>
            <a:r>
              <a:rPr lang="en-US" dirty="0"/>
              <a:t>• State how to re-calibrate the combination of CVA and other technical approaches for long-distance returns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Topic 1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Survey of return intentions amongst displaced populations in </a:t>
            </a:r>
            <a:r>
              <a:rPr lang="en-US" dirty="0" err="1" smtClean="0"/>
              <a:t>Sendonia</a:t>
            </a:r>
            <a:endParaRPr lang="en-US" dirty="0" smtClean="0"/>
          </a:p>
          <a:p>
            <a:r>
              <a:rPr lang="en-US" dirty="0" smtClean="0"/>
              <a:t>Topic 2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Protection reports from key locations of origin </a:t>
            </a:r>
            <a:endParaRPr lang="en-US" dirty="0" smtClean="0"/>
          </a:p>
          <a:p>
            <a:r>
              <a:rPr lang="en-US" dirty="0" smtClean="0"/>
              <a:t>Topic 3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Summary of urban zoning guidelines from the national government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Group work:</a:t>
            </a:r>
          </a:p>
          <a:p>
            <a:r>
              <a:rPr lang="en-US" dirty="0" smtClean="0"/>
              <a:t>Read the scenario background docs:</a:t>
            </a:r>
          </a:p>
          <a:p>
            <a:pPr lvl="1"/>
            <a:r>
              <a:rPr lang="en-US" sz="3200" dirty="0" err="1" smtClean="0"/>
              <a:t>Sendonia</a:t>
            </a:r>
            <a:r>
              <a:rPr lang="en-US" sz="3200" dirty="0" smtClean="0"/>
              <a:t> Country </a:t>
            </a:r>
            <a:r>
              <a:rPr lang="en-US" sz="3200" dirty="0" smtClean="0"/>
              <a:t>Profile</a:t>
            </a:r>
            <a:r>
              <a:rPr lang="en-US" sz="3200" dirty="0"/>
              <a:t> </a:t>
            </a:r>
            <a:r>
              <a:rPr lang="en-US" sz="3200" dirty="0" smtClean="0"/>
              <a:t>(review)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14205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Group work, Tasks:</a:t>
            </a:r>
          </a:p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,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flip</a:t>
            </a:r>
            <a:r>
              <a:rPr lang="de-DE" dirty="0" smtClean="0"/>
              <a:t>-chart </a:t>
            </a:r>
            <a:r>
              <a:rPr lang="de-DE" dirty="0" err="1" smtClean="0"/>
              <a:t>paper</a:t>
            </a:r>
            <a:r>
              <a:rPr lang="de-DE" dirty="0" smtClean="0"/>
              <a:t>, </a:t>
            </a:r>
            <a:r>
              <a:rPr lang="de-DE" dirty="0" err="1" smtClean="0"/>
              <a:t>markers</a:t>
            </a:r>
            <a:r>
              <a:rPr lang="de-DE" dirty="0" smtClean="0"/>
              <a:t>, post-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notes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endParaRPr lang="de-DE" dirty="0" smtClean="0"/>
          </a:p>
          <a:p>
            <a:r>
              <a:rPr lang="de-DE" sz="3200" dirty="0" smtClean="0"/>
              <a:t>At </a:t>
            </a:r>
            <a:r>
              <a:rPr lang="de-DE" sz="3200" dirty="0" err="1" smtClean="0"/>
              <a:t>the</a:t>
            </a:r>
            <a:r>
              <a:rPr lang="de-DE" sz="3200" dirty="0" smtClean="0"/>
              <a:t> end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each</a:t>
            </a:r>
            <a:r>
              <a:rPr lang="de-DE" sz="3200" dirty="0" smtClean="0"/>
              <a:t> </a:t>
            </a:r>
            <a:r>
              <a:rPr lang="de-DE" sz="3200" dirty="0" err="1" smtClean="0"/>
              <a:t>task</a:t>
            </a:r>
            <a:r>
              <a:rPr lang="de-DE" sz="3200" dirty="0" smtClean="0"/>
              <a:t>, </a:t>
            </a:r>
            <a:r>
              <a:rPr lang="de-DE" sz="3200" dirty="0" err="1" smtClean="0"/>
              <a:t>each</a:t>
            </a:r>
            <a:r>
              <a:rPr lang="de-DE" sz="3200" dirty="0" smtClean="0"/>
              <a:t> </a:t>
            </a:r>
            <a:r>
              <a:rPr lang="de-DE" sz="3200" dirty="0" err="1" smtClean="0"/>
              <a:t>group</a:t>
            </a:r>
            <a:r>
              <a:rPr lang="de-DE" sz="3200" dirty="0" smtClean="0"/>
              <a:t> will </a:t>
            </a:r>
            <a:r>
              <a:rPr lang="de-DE" sz="3200" dirty="0" err="1" smtClean="0"/>
              <a:t>be</a:t>
            </a:r>
            <a:r>
              <a:rPr lang="de-DE" sz="3200" dirty="0" smtClean="0"/>
              <a:t> </a:t>
            </a:r>
            <a:r>
              <a:rPr lang="de-DE" sz="3200" dirty="0" err="1" smtClean="0"/>
              <a:t>asked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make</a:t>
            </a:r>
            <a:r>
              <a:rPr lang="de-DE" sz="3200" dirty="0" smtClean="0"/>
              <a:t> a 5-minute </a:t>
            </a:r>
            <a:r>
              <a:rPr lang="de-DE" sz="3200" dirty="0" err="1" smtClean="0"/>
              <a:t>presentation</a:t>
            </a:r>
            <a:r>
              <a:rPr lang="de-DE" sz="3200" dirty="0" smtClean="0"/>
              <a:t> in </a:t>
            </a:r>
            <a:r>
              <a:rPr lang="de-DE" sz="3200" dirty="0" err="1" smtClean="0"/>
              <a:t>plenary</a:t>
            </a:r>
            <a:endParaRPr lang="de-DE" sz="3200" dirty="0" smtClean="0"/>
          </a:p>
          <a:p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scenario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but also </a:t>
            </a:r>
            <a:r>
              <a:rPr lang="de-DE" dirty="0" err="1" smtClean="0"/>
              <a:t>draw</a:t>
            </a:r>
            <a:r>
              <a:rPr lang="de-DE" dirty="0" smtClean="0"/>
              <a:t> on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experiences</a:t>
            </a:r>
            <a:r>
              <a:rPr lang="de-DE" dirty="0" smtClean="0"/>
              <a:t> in </a:t>
            </a:r>
            <a:r>
              <a:rPr lang="de-DE" dirty="0" err="1" smtClean="0"/>
              <a:t>other</a:t>
            </a:r>
            <a:r>
              <a:rPr lang="de-DE" dirty="0" smtClean="0"/>
              <a:t> (real) countries</a:t>
            </a:r>
          </a:p>
          <a:p>
            <a:r>
              <a:rPr lang="de-DE" sz="3200" dirty="0" err="1" smtClean="0"/>
              <a:t>Remember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refer</a:t>
            </a:r>
            <a:r>
              <a:rPr lang="de-DE" sz="3200" dirty="0" smtClean="0"/>
              <a:t> </a:t>
            </a:r>
            <a:r>
              <a:rPr lang="de-DE" sz="3200" dirty="0" err="1" smtClean="0"/>
              <a:t>always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problem-</a:t>
            </a:r>
            <a:r>
              <a:rPr lang="de-DE" sz="3200" dirty="0" err="1" smtClean="0"/>
              <a:t>solving</a:t>
            </a:r>
            <a:r>
              <a:rPr lang="de-DE" sz="3200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scenario</a:t>
            </a:r>
            <a:r>
              <a:rPr lang="de-DE" dirty="0" smtClean="0"/>
              <a:t> </a:t>
            </a:r>
            <a:r>
              <a:rPr lang="de-DE" dirty="0" err="1" smtClean="0"/>
              <a:t>perspective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national </a:t>
            </a:r>
            <a:r>
              <a:rPr lang="de-DE" dirty="0" err="1" smtClean="0"/>
              <a:t>Shelter</a:t>
            </a:r>
            <a:r>
              <a:rPr lang="de-DE" dirty="0" smtClean="0"/>
              <a:t> Cluster </a:t>
            </a:r>
            <a:r>
              <a:rPr lang="de-DE" dirty="0" err="1" smtClean="0"/>
              <a:t>team</a:t>
            </a:r>
            <a:r>
              <a:rPr lang="de-DE" dirty="0" smtClean="0"/>
              <a:t>, not </a:t>
            </a:r>
            <a:r>
              <a:rPr lang="de-DE" dirty="0" err="1" smtClean="0"/>
              <a:t>of</a:t>
            </a:r>
            <a:r>
              <a:rPr lang="de-DE" dirty="0" smtClean="0"/>
              <a:t> an individual programme-</a:t>
            </a:r>
            <a:r>
              <a:rPr lang="de-DE" dirty="0" err="1" smtClean="0"/>
              <a:t>implementing</a:t>
            </a:r>
            <a:r>
              <a:rPr lang="de-DE" dirty="0" smtClean="0"/>
              <a:t> </a:t>
            </a:r>
            <a:r>
              <a:rPr lang="de-DE" dirty="0" err="1" smtClean="0"/>
              <a:t>organisation</a:t>
            </a:r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544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Group work, update:</a:t>
            </a:r>
          </a:p>
          <a:p>
            <a:r>
              <a:rPr lang="en-US" dirty="0" smtClean="0"/>
              <a:t>Agencies which have been working with the </a:t>
            </a:r>
            <a:r>
              <a:rPr lang="en-US" dirty="0" err="1" smtClean="0"/>
              <a:t>Kalashian</a:t>
            </a:r>
            <a:r>
              <a:rPr lang="en-US" dirty="0" smtClean="0"/>
              <a:t> refugee population in the </a:t>
            </a:r>
            <a:r>
              <a:rPr lang="en-US" dirty="0" err="1" smtClean="0"/>
              <a:t>Odol</a:t>
            </a:r>
            <a:r>
              <a:rPr lang="en-US" dirty="0" smtClean="0"/>
              <a:t> area, have provided a public summary of a recent joint-assessment of the situation:</a:t>
            </a:r>
          </a:p>
          <a:p>
            <a:r>
              <a:rPr lang="en-US" dirty="0" smtClean="0"/>
              <a:t>Up to 2000 more refugees have entered into the camp </a:t>
            </a:r>
            <a:r>
              <a:rPr lang="mr-IN" dirty="0" smtClean="0"/>
              <a:t>–</a:t>
            </a:r>
            <a:r>
              <a:rPr lang="en-US" dirty="0" smtClean="0"/>
              <a:t> itself with significant amounts of flood-damage </a:t>
            </a:r>
            <a:r>
              <a:rPr lang="mr-IN" dirty="0" smtClean="0"/>
              <a:t>–</a:t>
            </a:r>
            <a:r>
              <a:rPr lang="en-US" dirty="0" smtClean="0"/>
              <a:t> due to loss of housing elsewhere</a:t>
            </a:r>
          </a:p>
          <a:p>
            <a:r>
              <a:rPr lang="en-US" dirty="0" smtClean="0"/>
              <a:t>Approximately 3000 refugees have made a secondary occupation of a number of smaller spontaneous settlements, abandoned by </a:t>
            </a:r>
            <a:r>
              <a:rPr lang="en-US" dirty="0" err="1" smtClean="0"/>
              <a:t>Sendonian</a:t>
            </a:r>
            <a:r>
              <a:rPr lang="en-US" dirty="0" smtClean="0"/>
              <a:t> IDPs as they returned to their </a:t>
            </a:r>
            <a:r>
              <a:rPr lang="en-US" dirty="0" err="1" smtClean="0"/>
              <a:t>neighbourhoods</a:t>
            </a:r>
            <a:r>
              <a:rPr lang="en-US" dirty="0" smtClean="0"/>
              <a:t> of origin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817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Group work, update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 addition, the national government of </a:t>
            </a:r>
            <a:r>
              <a:rPr lang="en-US" dirty="0" err="1" smtClean="0"/>
              <a:t>Kalasha</a:t>
            </a:r>
            <a:r>
              <a:rPr lang="en-US" dirty="0" smtClean="0"/>
              <a:t> has made an appeal for the </a:t>
            </a:r>
            <a:r>
              <a:rPr lang="en-US" dirty="0" err="1" smtClean="0"/>
              <a:t>Kalashian</a:t>
            </a:r>
            <a:r>
              <a:rPr lang="en-US" dirty="0" smtClean="0"/>
              <a:t> refugees in </a:t>
            </a:r>
            <a:r>
              <a:rPr lang="en-US" dirty="0" err="1" smtClean="0"/>
              <a:t>Sendonia</a:t>
            </a:r>
            <a:r>
              <a:rPr lang="en-US" dirty="0" smtClean="0"/>
              <a:t> to “come safely home”</a:t>
            </a:r>
          </a:p>
          <a:p>
            <a:r>
              <a:rPr lang="en-US" dirty="0" smtClean="0"/>
              <a:t>Small numbers have returned to </a:t>
            </a:r>
            <a:r>
              <a:rPr lang="en-US" dirty="0" err="1" smtClean="0"/>
              <a:t>Kalasha</a:t>
            </a:r>
            <a:r>
              <a:rPr lang="en-US" dirty="0" smtClean="0"/>
              <a:t>, but a UN intentions survey has shown that a greater number are considering the option, depending upon the amount of support, and assurances for their safety. There is no Cluster structure within </a:t>
            </a:r>
            <a:r>
              <a:rPr lang="en-US" dirty="0" err="1" smtClean="0"/>
              <a:t>Kalasha</a:t>
            </a:r>
            <a:r>
              <a:rPr lang="en-US" dirty="0" smtClean="0"/>
              <a:t>, but there are some UN agencies present</a:t>
            </a:r>
          </a:p>
        </p:txBody>
      </p:sp>
    </p:spTree>
    <p:extLst>
      <p:ext uri="{BB962C8B-B14F-4D97-AF65-F5344CB8AC3E}">
        <p14:creationId xmlns:p14="http://schemas.microsoft.com/office/powerpoint/2010/main" val="19440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Group work:</a:t>
            </a:r>
          </a:p>
          <a:p>
            <a:r>
              <a:rPr lang="en-US" sz="2600" dirty="0" smtClean="0"/>
              <a:t>The Shelter Cluster has been </a:t>
            </a:r>
            <a:r>
              <a:rPr lang="en-US" sz="2600" dirty="0" err="1" smtClean="0"/>
              <a:t>criticised</a:t>
            </a:r>
            <a:r>
              <a:rPr lang="en-US" sz="2600" dirty="0" smtClean="0"/>
              <a:t> by some others at the ICC meetings, for not paying sufficient attention to the post-flood needs of the refugee population. There is now an opportunity to address this, by establishing a special working group within the Shelter Cluster, to develop a strategy going forwards</a:t>
            </a:r>
          </a:p>
          <a:p>
            <a:r>
              <a:rPr lang="en-US" sz="2600" dirty="0" smtClean="0"/>
              <a:t>What should be the working group’s recommendations for:</a:t>
            </a:r>
          </a:p>
          <a:p>
            <a:pPr lvl="1"/>
            <a:r>
              <a:rPr lang="en-US" sz="2600" dirty="0" err="1" smtClean="0"/>
              <a:t>Programme</a:t>
            </a:r>
            <a:r>
              <a:rPr lang="en-US" sz="2600" dirty="0" smtClean="0"/>
              <a:t> objectives?</a:t>
            </a:r>
          </a:p>
          <a:p>
            <a:pPr lvl="1"/>
            <a:r>
              <a:rPr lang="en-US" sz="2600" dirty="0" smtClean="0"/>
              <a:t>Implementation methodologies?</a:t>
            </a:r>
          </a:p>
          <a:p>
            <a:pPr lvl="1"/>
            <a:r>
              <a:rPr lang="en-US" sz="2600" dirty="0" smtClean="0"/>
              <a:t>What role might CVA play?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88427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Scenario Work 8: Transition to Recovery for the displaced and relocating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9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Group work, update:</a:t>
            </a:r>
          </a:p>
          <a:p>
            <a:r>
              <a:rPr lang="en-US" dirty="0" smtClean="0"/>
              <a:t>A private landowner claiming to own the land under the largest of the old IDP spontaneous settlements has gone on national TV, promoting a plan to develop the sites into permanent settlements, and claims that all he is asking is for the international humanitarian </a:t>
            </a:r>
            <a:r>
              <a:rPr lang="en-US" dirty="0" err="1" smtClean="0"/>
              <a:t>organisations</a:t>
            </a:r>
            <a:r>
              <a:rPr lang="en-US" dirty="0" smtClean="0"/>
              <a:t> to provide the funds to pay the workers who would do all the site prep and construction work; so far, the national government has merely replied that any development on private land must be in accordance with national urban-zoning laws, and with the existing provincial master-plan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3434041"/>
      </p:ext>
    </p:extLst>
  </p:cSld>
  <p:clrMapOvr>
    <a:masterClrMapping/>
  </p:clrMapOvr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10948</TotalTime>
  <Words>730</Words>
  <Application>Microsoft Macintosh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Calibri</vt:lpstr>
      <vt:lpstr>Gill Sans Infant MT</vt:lpstr>
      <vt:lpstr>Mangal</vt:lpstr>
      <vt:lpstr>Times New Roman</vt:lpstr>
      <vt:lpstr>Verdana</vt:lpstr>
      <vt:lpstr>Wingdings</vt:lpstr>
      <vt:lpstr>Arial</vt:lpstr>
      <vt:lpstr>1_4. Shelter Cluster PowerPoint Template (2007 and later)</vt:lpstr>
      <vt:lpstr>Scenario Work 8: Transition to Recovery for the displaced and relocating   </vt:lpstr>
      <vt:lpstr>Scenario Work 8: Transition to Recovery for the displaced and relocating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Scenario Work 8: Transition to Recovery for the displaced and relocating  </vt:lpstr>
      <vt:lpstr>Any questions?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james kennedy</cp:lastModifiedBy>
  <cp:revision>338</cp:revision>
  <dcterms:created xsi:type="dcterms:W3CDTF">2019-01-07T15:35:56Z</dcterms:created>
  <dcterms:modified xsi:type="dcterms:W3CDTF">2019-01-31T14:26:50Z</dcterms:modified>
</cp:coreProperties>
</file>